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3" r:id="rId5"/>
    <p:sldId id="287" r:id="rId6"/>
    <p:sldId id="260" r:id="rId7"/>
    <p:sldId id="262" r:id="rId8"/>
    <p:sldId id="292" r:id="rId9"/>
    <p:sldId id="288" r:id="rId10"/>
    <p:sldId id="290" r:id="rId11"/>
    <p:sldId id="291" r:id="rId12"/>
    <p:sldId id="293" r:id="rId13"/>
    <p:sldId id="268" r:id="rId14"/>
    <p:sldId id="279" r:id="rId15"/>
    <p:sldId id="280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00B8414-E46D-4BC4-84F9-60DA0AA96099}" type="datetime1">
              <a:rPr lang="pt-BR" smtClean="0"/>
              <a:t>17/11/2021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562C30-FBA0-4035-ADBC-22CA231D8FDE}" type="datetime1">
              <a:rPr lang="pt-BR" noProof="0" smtClean="0"/>
              <a:t>17/11/2021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89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250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59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3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42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05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708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02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gra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/>
              <a:t>Inserir ou arrastar e soltar </a:t>
            </a:r>
            <a:br>
              <a:rPr lang="pt-BR" noProof="0"/>
            </a:br>
            <a:r>
              <a:rPr lang="pt-BR" noProof="0"/>
              <a:t>a foto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2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Título da seção 3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de seta em linha reta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8" name="Espaço Reservado para Texto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20" name="Espaço Reservado para Texto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3" name="Espaço Reservado para Texto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4" name="Espaço Reservado para Texto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7" name="Espaço Reservado para Texto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29" name="Espaço Reservado para Texto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41" name="Espaço Reservado para Texto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3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39" name="Espaço Reservado para Texto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3" name="Espaço Reservado para Texto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5" name="Espaço Reservado para Texto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47" name="Espaço Reservado para Texto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9" name="Espaço Reservado para Texto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Biografia curta</a:t>
            </a:r>
          </a:p>
        </p:txBody>
      </p:sp>
      <p:sp>
        <p:nvSpPr>
          <p:cNvPr id="51" name="Espaço Reservado para Texto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pt-BR" noProof="0"/>
            </a:p>
          </p:txBody>
        </p:sp>
      </p:grpSp>
      <p:sp>
        <p:nvSpPr>
          <p:cNvPr id="47" name="Espaço Reservado para Imagem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6" name="Espaço Reservado para Imagem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5" name="Espaço Reservado para Imagem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4" name="Espaço Reservado para Imagem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3" name="Espaço Reservado para Imagem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Foto de perfil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Texto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0" name="Espaço Reservado para Texto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2" name="Espaço Reservado para Texto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7" name="Espaço Reservado para Texto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59" name="Espaço Reservado para Texto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pt-BR" noProof="0"/>
              <a:t>Nome completo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7" name="Espaço Reservado para Texto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2 com imagem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Obrigado </a:t>
            </a:r>
            <a:br>
              <a:rPr lang="pt-BR" noProof="0"/>
            </a:br>
            <a:r>
              <a:rPr lang="pt-BR" noProof="0"/>
              <a:t>Você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Nome completo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Telefone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Email</a:t>
            </a:r>
          </a:p>
        </p:txBody>
      </p:sp>
      <p:sp>
        <p:nvSpPr>
          <p:cNvPr id="15" name="Espaço Reservado para Texto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Site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 com imagem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Insira ou arraste e solte sua foto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beçalho da seção_1 com imagem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: Forma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a livre: Forma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76" name="Forma livre: Forma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143" name="Forma livre: Forma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3" name="Forma livre: Forma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87" name="Forma livre: Forma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2" name="Forma livre: Forma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74" name="Forma livre: Forma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7" name="Espaço Reservado para Imagem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8" name="Espaço Reservado para Imagem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Espaço Reservado para Imagem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0" name="Espaço Reservado para Imagem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1" name="Espaço Reservado para Imagem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: Forma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/>
          </a:p>
        </p:txBody>
      </p:sp>
      <p:sp>
        <p:nvSpPr>
          <p:cNvPr id="3" name="Espaço Reservado para Imagem 2" descr="Espaço Reservado para Imagem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/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0" smtClean="0"/>
              <a:pPr algn="ctr"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Espaço Reservado para Imagem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8" name="Espaço Reservado para Texto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1" name="Espaço Reservado para Imagem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2" name="Espaço Reservado para Imagem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2" name="Espaço Reservado para Texto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26" name="Espaço Reservado para Texto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3X, opção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a livre: Forma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5" name="Espaço Reservado para Imagem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6" name="Espaço Reservado para Imagem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cadores como ícones 4X, opção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a livre: Forma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3" name="Espaço Reservado para Imagem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4" name="Espaço Reservado para Imagem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7" name="Espaço Reservado para Imagem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38" name="Espaço Reservado para Imagem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Ícone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Descrição do marcador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pt-BR" noProof="0"/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do slide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Insira ou arraste e solte o design da tela aqui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 noProof="0"/>
              <a:t>2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3" name="Espaço Reservado para Texto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a livre: Forma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noProof="0"/>
              <a:t>Cabeçalho da seção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0" name="Espaço Reservado para Texto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1" name="Espaço Reservado para Texto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2" name="Espaço Reservado para Texto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17" name="Espaço Reservado para o Número do Slide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Subtítulo</a:t>
            </a:r>
          </a:p>
        </p:txBody>
      </p:sp>
      <p:grpSp>
        <p:nvGrpSpPr>
          <p:cNvPr id="192" name="Grupo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grpSp>
          <p:nvGrpSpPr>
            <p:cNvPr id="182" name="Grupo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pt-B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260" y="3133725"/>
            <a:ext cx="4960017" cy="2078700"/>
          </a:xfrm>
        </p:spPr>
        <p:txBody>
          <a:bodyPr rtlCol="0"/>
          <a:lstStyle/>
          <a:p>
            <a:pPr rtl="0"/>
            <a:r>
              <a:rPr lang="pt-BR" dirty="0" smtClean="0"/>
              <a:t>Lista de compras inteligente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342130" y="5309107"/>
            <a:ext cx="35865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Aluno: Gabriel ramos de Sousa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Orientador: André Lucio De Oliveira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Curso: Sistemas da Informação</a:t>
            </a:r>
          </a:p>
          <a:p>
            <a:r>
              <a:rPr lang="pt-BR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Campus: Tijuca</a:t>
            </a:r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1591342" y="1388270"/>
            <a:ext cx="4107914" cy="4216528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xmlns="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>
          <a:xfrm>
            <a:off x="4812166" y="1925474"/>
            <a:ext cx="3362398" cy="3794474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Controle de edição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Conversão das unidades de medida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Utilizar </a:t>
            </a:r>
            <a:r>
              <a:rPr lang="pt-BR" dirty="0" err="1" smtClean="0"/>
              <a:t>JUnit</a:t>
            </a:r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xmlns="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>
          <a:xfrm>
            <a:off x="7959074" y="2940219"/>
            <a:ext cx="3063152" cy="2455565"/>
          </a:xfrm>
        </p:spPr>
        <p:txBody>
          <a:bodyPr rtlCol="0"/>
          <a:lstStyle/>
          <a:p>
            <a:endParaRPr lang="pt-BR" noProof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iOS</a:t>
            </a:r>
          </a:p>
          <a:p>
            <a:endParaRPr lang="pt-BR" noProof="1"/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xmlns="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>
          <a:xfrm>
            <a:off x="612244" y="1791878"/>
            <a:ext cx="4815067" cy="461825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/>
              <a:t>Combobox com pesquisa </a:t>
            </a:r>
            <a:r>
              <a:rPr lang="pt-BR" noProof="1" smtClean="0"/>
              <a:t>de ingrediente</a:t>
            </a:r>
            <a:endParaRPr lang="pt-BR" noProof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noProof="1" smtClean="0"/>
              <a:t>Tela de visualização </a:t>
            </a:r>
            <a:r>
              <a:rPr lang="pt-BR" noProof="1"/>
              <a:t>da receita </a:t>
            </a:r>
            <a:r>
              <a:rPr lang="pt-BR" noProof="1" smtClean="0"/>
              <a:t>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Compartilhar a lista </a:t>
            </a:r>
            <a:r>
              <a:rPr lang="pt-BR" dirty="0"/>
              <a:t>de compras </a:t>
            </a:r>
            <a:r>
              <a:rPr lang="pt-BR" dirty="0" smtClean="0"/>
              <a:t>no WhatsApp</a:t>
            </a:r>
            <a:endParaRPr lang="pt-BR" noProof="1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xmlns="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>
          <a:xfrm>
            <a:off x="1370924" y="1864921"/>
            <a:ext cx="3337708" cy="779221"/>
          </a:xfrm>
        </p:spPr>
        <p:txBody>
          <a:bodyPr rtlCol="0"/>
          <a:lstStyle/>
          <a:p>
            <a:pPr rtl="0"/>
            <a:r>
              <a:rPr lang="pt-BR" sz="3600" noProof="1" smtClean="0"/>
              <a:t>Usabilidade</a:t>
            </a:r>
            <a:endParaRPr lang="pt-BR" sz="5000" noProof="1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xmlns="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>
          <a:xfrm>
            <a:off x="8201264" y="2065275"/>
            <a:ext cx="2880582" cy="1529928"/>
          </a:xfrm>
        </p:spPr>
        <p:txBody>
          <a:bodyPr rtlCol="0"/>
          <a:lstStyle/>
          <a:p>
            <a:pPr rtl="0"/>
            <a:r>
              <a:rPr lang="pt-BR" sz="2400" noProof="1" smtClean="0"/>
              <a:t>Disponibilizar </a:t>
            </a:r>
          </a:p>
          <a:p>
            <a:pPr rtl="0"/>
            <a:r>
              <a:rPr lang="pt-BR" sz="2400" noProof="1" smtClean="0"/>
              <a:t>Plataformas</a:t>
            </a:r>
            <a:endParaRPr lang="pt-BR" sz="2400" noProof="1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110062" y="2396522"/>
            <a:ext cx="2766606" cy="650789"/>
          </a:xfrm>
        </p:spPr>
        <p:txBody>
          <a:bodyPr rtlCol="0"/>
          <a:lstStyle/>
          <a:p>
            <a:pPr rtl="0"/>
            <a:r>
              <a:rPr lang="pt-BR" sz="3600" noProof="1" smtClean="0"/>
              <a:t>Melhorias</a:t>
            </a:r>
            <a:endParaRPr lang="pt-BR" sz="3600" noProof="1"/>
          </a:p>
        </p:txBody>
      </p:sp>
      <p:sp>
        <p:nvSpPr>
          <p:cNvPr id="23" name="Título 22">
            <a:extLst>
              <a:ext uri="{FF2B5EF4-FFF2-40B4-BE49-F238E27FC236}">
                <a16:creationId xmlns:a16="http://schemas.microsoft.com/office/drawing/2014/main" xmlns="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1" smtClean="0"/>
              <a:t>Trabalhos Futuros</a:t>
            </a:r>
            <a:endParaRPr lang="pt-BR" noProof="1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xmlns="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noProof="1"/>
              <a:t>Integer convallis suscipit ante eu varius. Morbi a purus dolor. 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xmlns="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smtClean="0"/>
              <a:pPr algn="ctr" rtl="0"/>
              <a:t>10</a:t>
            </a:fld>
            <a:endParaRPr lang="pt-BR" noProof="1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11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042983"/>
            <a:ext cx="3863221" cy="1459741"/>
          </a:xfrm>
        </p:spPr>
        <p:txBody>
          <a:bodyPr rtlCol="0"/>
          <a:lstStyle/>
          <a:p>
            <a:r>
              <a:rPr lang="pt-BR" noProof="1"/>
              <a:t>Desafios e Aprendizados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16" name="Espaço Reservado para Imagem 1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r="1930"/>
          <a:stretch>
            <a:fillRect/>
          </a:stretch>
        </p:blipFill>
        <p:spPr>
          <a:xfrm>
            <a:off x="3031525" y="509071"/>
            <a:ext cx="4555180" cy="4660141"/>
          </a:xfrm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191921" y="1781102"/>
            <a:ext cx="4793714" cy="2078699"/>
          </a:xfrm>
        </p:spPr>
        <p:txBody>
          <a:bodyPr rtlCol="0"/>
          <a:lstStyle/>
          <a:p>
            <a:pPr rtl="0"/>
            <a:r>
              <a:rPr lang="pt-BR" dirty="0" smtClean="0"/>
              <a:t>Obrigado !!</a:t>
            </a:r>
            <a:endParaRPr lang="pt-BR" dirty="0"/>
          </a:p>
        </p:txBody>
      </p:sp>
      <p:sp>
        <p:nvSpPr>
          <p:cNvPr id="19" name="Espaço Reservado para o Número do Slide 18">
            <a:extLst>
              <a:ext uri="{FF2B5EF4-FFF2-40B4-BE49-F238E27FC236}">
                <a16:creationId xmlns:a16="http://schemas.microsoft.com/office/drawing/2014/main" xmlns="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4" y="0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7860" y="2570502"/>
            <a:ext cx="4444800" cy="2728844"/>
          </a:xfrm>
        </p:spPr>
        <p:txBody>
          <a:bodyPr rtlCol="0"/>
          <a:lstStyle/>
          <a:p>
            <a:r>
              <a:rPr lang="pt-BR" dirty="0"/>
              <a:t>Serviço</a:t>
            </a:r>
          </a:p>
          <a:p>
            <a:r>
              <a:rPr lang="pt-BR" dirty="0"/>
              <a:t>Criar uma </a:t>
            </a:r>
            <a:r>
              <a:rPr lang="pt-BR" dirty="0" smtClean="0"/>
              <a:t>conta</a:t>
            </a:r>
          </a:p>
          <a:p>
            <a:r>
              <a:rPr lang="pt-BR" dirty="0" smtClean="0"/>
              <a:t>Ingredientes</a:t>
            </a:r>
            <a:endParaRPr lang="pt-BR" dirty="0"/>
          </a:p>
          <a:p>
            <a:r>
              <a:rPr lang="pt-BR" dirty="0" smtClean="0"/>
              <a:t>Receitas</a:t>
            </a:r>
            <a:endParaRPr lang="pt-BR" dirty="0"/>
          </a:p>
          <a:p>
            <a:pPr lvl="1"/>
            <a:r>
              <a:rPr lang="pt-BR" dirty="0" smtClean="0"/>
              <a:t>Ingrediente e quantidade</a:t>
            </a:r>
            <a:endParaRPr lang="pt-BR" dirty="0"/>
          </a:p>
          <a:p>
            <a:pPr lvl="1"/>
            <a:r>
              <a:rPr lang="pt-BR" dirty="0"/>
              <a:t>Modo de preparo</a:t>
            </a:r>
          </a:p>
          <a:p>
            <a:r>
              <a:rPr lang="pt-BR" dirty="0"/>
              <a:t>Planejar Cardápio Semanal</a:t>
            </a:r>
          </a:p>
          <a:p>
            <a:r>
              <a:rPr lang="pt-BR" dirty="0"/>
              <a:t>Gerar Lista de Compras</a:t>
            </a:r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45696"/>
            <a:ext cx="3863221" cy="1831553"/>
          </a:xfrm>
        </p:spPr>
        <p:txBody>
          <a:bodyPr rtlCol="0"/>
          <a:lstStyle/>
          <a:p>
            <a:r>
              <a:rPr lang="pt-BR" dirty="0" smtClean="0"/>
              <a:t>O que é a Lista de Compras Inteligente?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8" name="Espaço Reservado para Imagem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87" t="-2481" r="-377" b="-15600"/>
          <a:stretch/>
        </p:blipFill>
        <p:spPr>
          <a:xfrm>
            <a:off x="4953117" y="550261"/>
            <a:ext cx="2956831" cy="3024962"/>
          </a:xfrm>
        </p:spPr>
      </p:pic>
    </p:spTree>
    <p:extLst>
      <p:ext uri="{BB962C8B-B14F-4D97-AF65-F5344CB8AC3E}">
        <p14:creationId xmlns:p14="http://schemas.microsoft.com/office/powerpoint/2010/main" val="377746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52903" y="2908253"/>
            <a:ext cx="4444800" cy="2728844"/>
          </a:xfrm>
        </p:spPr>
        <p:txBody>
          <a:bodyPr rtlCol="0"/>
          <a:lstStyle/>
          <a:p>
            <a:r>
              <a:rPr lang="pt-BR" dirty="0"/>
              <a:t>Atualmente no mercado existem diversas aplicações e sites que disponibilizam receitas, porém sua grande maioria não possui nenhuma forma de exportar os ingredientes das receitas para uma lista de compras</a:t>
            </a:r>
            <a:r>
              <a:rPr lang="pt-BR" dirty="0" smtClean="0"/>
              <a:t>. </a:t>
            </a:r>
          </a:p>
          <a:p>
            <a:r>
              <a:rPr lang="pt-BR" dirty="0" smtClean="0"/>
              <a:t>Muito menos otimizar todas as receitas em uma única lista de compras.</a:t>
            </a:r>
            <a:endParaRPr lang="pt-BR" dirty="0"/>
          </a:p>
        </p:txBody>
      </p:sp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3226527"/>
            <a:ext cx="3863221" cy="720000"/>
          </a:xfrm>
        </p:spPr>
        <p:txBody>
          <a:bodyPr rtlCol="0"/>
          <a:lstStyle/>
          <a:p>
            <a:r>
              <a:rPr lang="pt-BR" dirty="0"/>
              <a:t>Motivação</a:t>
            </a:r>
          </a:p>
        </p:txBody>
      </p:sp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" r="259"/>
          <a:stretch>
            <a:fillRect/>
          </a:stretch>
        </p:blipFill>
        <p:spPr>
          <a:xfrm>
            <a:off x="4670926" y="304799"/>
            <a:ext cx="3368860" cy="344648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800" y="4256094"/>
            <a:ext cx="1620000" cy="867450"/>
          </a:xfrm>
        </p:spPr>
        <p:txBody>
          <a:bodyPr rtlCol="0"/>
          <a:lstStyle/>
          <a:p>
            <a:r>
              <a:rPr lang="pt-BR" dirty="0"/>
              <a:t>Otimizar seu tempo no supermercado</a:t>
            </a:r>
          </a:p>
          <a:p>
            <a:endParaRPr lang="pt-BR" dirty="0"/>
          </a:p>
          <a:p>
            <a:pPr rtl="0"/>
            <a:endParaRPr lang="pt-BR" noProof="1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xmlns="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4396485"/>
            <a:ext cx="1620000" cy="727059"/>
          </a:xfrm>
        </p:spPr>
        <p:txBody>
          <a:bodyPr rtlCol="0"/>
          <a:lstStyle/>
          <a:p>
            <a:r>
              <a:rPr lang="pt-BR" dirty="0"/>
              <a:t>Evitar gastos extras</a:t>
            </a:r>
          </a:p>
          <a:p>
            <a:pPr rtl="0"/>
            <a:endParaRPr lang="pt-BR" noProof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3518" y="4235829"/>
            <a:ext cx="1620000" cy="887716"/>
          </a:xfrm>
        </p:spPr>
        <p:txBody>
          <a:bodyPr rtlCol="0"/>
          <a:lstStyle/>
          <a:p>
            <a:r>
              <a:rPr lang="pt-BR" dirty="0"/>
              <a:t>Evitar desperdício de alimentos</a:t>
            </a:r>
          </a:p>
          <a:p>
            <a:pPr rtl="0"/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pt-BR" noProof="1" smtClean="0"/>
              <a:t>Vantagens</a:t>
            </a:r>
            <a:endParaRPr lang="pt-BR" noProof="1"/>
          </a:p>
        </p:txBody>
      </p:sp>
      <p:sp>
        <p:nvSpPr>
          <p:cNvPr id="88" name="Espaço Reservado para o Número do Slide 87">
            <a:extLst>
              <a:ext uri="{FF2B5EF4-FFF2-40B4-BE49-F238E27FC236}">
                <a16:creationId xmlns:a16="http://schemas.microsoft.com/office/drawing/2014/main" xmlns="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pt-BR" noProof="1" dirty="0" smtClean="0"/>
              <a:pPr algn="ctr" rtl="0"/>
              <a:t>4</a:t>
            </a:fld>
            <a:endParaRPr lang="pt-BR" noProof="1"/>
          </a:p>
        </p:txBody>
      </p:sp>
      <p:pic>
        <p:nvPicPr>
          <p:cNvPr id="13" name="Espaço Reservado para Imagem 12"/>
          <p:cNvPicPr>
            <a:picLocks noGrp="1" noChangeAspect="1"/>
          </p:cNvPicPr>
          <p:nvPr>
            <p:ph type="pic" sz="quarter" idx="4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3822" y="2850292"/>
            <a:ext cx="678094" cy="678094"/>
          </a:xfrm>
        </p:spPr>
      </p:pic>
      <p:pic>
        <p:nvPicPr>
          <p:cNvPr id="14" name="Espaço Reservado para Imagem 13"/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87" t="-4946" r="-5358" b="-10470"/>
          <a:stretch/>
        </p:blipFill>
        <p:spPr>
          <a:xfrm>
            <a:off x="2644506" y="2809082"/>
            <a:ext cx="1456305" cy="857823"/>
          </a:xfrm>
        </p:spPr>
      </p:pic>
      <p:pic>
        <p:nvPicPr>
          <p:cNvPr id="15" name="Espaço Reservado para Imagem 14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015916" y="2707203"/>
            <a:ext cx="902614" cy="902614"/>
          </a:xfr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Por quê utilizar a Lista de Compras Inteligente?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500" noProof="1" smtClean="0"/>
              <a:t>Tecnologias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5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26" name="Google Shape;210;p10"/>
          <p:cNvSpPr/>
          <p:nvPr/>
        </p:nvSpPr>
        <p:spPr>
          <a:xfrm>
            <a:off x="8562883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12;p10"/>
          <p:cNvSpPr/>
          <p:nvPr/>
        </p:nvSpPr>
        <p:spPr>
          <a:xfrm>
            <a:off x="1586563" y="1902216"/>
            <a:ext cx="2990872" cy="2148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13;p10"/>
          <p:cNvSpPr txBox="1"/>
          <p:nvPr/>
        </p:nvSpPr>
        <p:spPr>
          <a:xfrm>
            <a:off x="1586561" y="1495184"/>
            <a:ext cx="299087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Front-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216;p10"/>
          <p:cNvSpPr/>
          <p:nvPr/>
        </p:nvSpPr>
        <p:spPr>
          <a:xfrm>
            <a:off x="4919100" y="2003718"/>
            <a:ext cx="5181600" cy="1679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217;p10"/>
          <p:cNvSpPr txBox="1"/>
          <p:nvPr/>
        </p:nvSpPr>
        <p:spPr>
          <a:xfrm>
            <a:off x="4919100" y="1593851"/>
            <a:ext cx="51816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Back-</a:t>
            </a:r>
            <a:r>
              <a:rPr lang="pt-BR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end</a:t>
            </a:r>
            <a:endParaRPr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" name="Google Shape;21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53910" y="2284331"/>
            <a:ext cx="1019429" cy="95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222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96089" y="4716270"/>
            <a:ext cx="988402" cy="5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23;p10"/>
          <p:cNvSpPr/>
          <p:nvPr/>
        </p:nvSpPr>
        <p:spPr>
          <a:xfrm>
            <a:off x="1586562" y="4580550"/>
            <a:ext cx="5112735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224;p10"/>
          <p:cNvSpPr txBox="1"/>
          <p:nvPr/>
        </p:nvSpPr>
        <p:spPr>
          <a:xfrm>
            <a:off x="1586561" y="4223530"/>
            <a:ext cx="50637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lvl="0" algn="ctr"/>
            <a:r>
              <a:rPr lang="pt-B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Ferramentas</a:t>
            </a:r>
            <a:endParaRPr lang="pt-BR" sz="1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" name="Google Shape;226;p10" descr="Logotipo&#10;&#10;Descrição gerada automaticamente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502080" y="4784665"/>
            <a:ext cx="1532433" cy="583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227;p10" descr="Logotipo, Ícone&#10;&#10;Descrição gerada automaticamente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3003777" y="4891048"/>
            <a:ext cx="776607" cy="33365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230;p10"/>
          <p:cNvSpPr txBox="1"/>
          <p:nvPr/>
        </p:nvSpPr>
        <p:spPr>
          <a:xfrm>
            <a:off x="6874205" y="4182595"/>
            <a:ext cx="125969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Gestão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231;p10"/>
          <p:cNvSpPr txBox="1"/>
          <p:nvPr/>
        </p:nvSpPr>
        <p:spPr>
          <a:xfrm>
            <a:off x="8357822" y="4193070"/>
            <a:ext cx="17775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Banco de Dados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210;p10"/>
          <p:cNvSpPr/>
          <p:nvPr/>
        </p:nvSpPr>
        <p:spPr>
          <a:xfrm>
            <a:off x="6874205" y="4580550"/>
            <a:ext cx="1259700" cy="97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 panose="020B0604020202020204"/>
              <a:buNone/>
            </a:pPr>
            <a:endParaRPr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1" y="3213852"/>
            <a:ext cx="2289846" cy="621922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38" y="2545576"/>
            <a:ext cx="571028" cy="619114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688" y="2580545"/>
            <a:ext cx="1044257" cy="505405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604" y="2580545"/>
            <a:ext cx="1089853" cy="622773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686" y="2580545"/>
            <a:ext cx="1469212" cy="584145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2554822"/>
            <a:ext cx="1021724" cy="62493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0" name="Imagem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439" y="1905288"/>
            <a:ext cx="2025349" cy="736491"/>
          </a:xfrm>
          <a:prstGeom prst="rect">
            <a:avLst/>
          </a:prstGeom>
        </p:spPr>
      </p:pic>
      <p:pic>
        <p:nvPicPr>
          <p:cNvPr id="62" name="Imagem 6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8" y="4931869"/>
            <a:ext cx="1525990" cy="288856"/>
          </a:xfrm>
          <a:prstGeom prst="rect">
            <a:avLst/>
          </a:prstGeom>
        </p:spPr>
      </p:pic>
      <p:pic>
        <p:nvPicPr>
          <p:cNvPr id="63" name="Imagem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3" y="4486729"/>
            <a:ext cx="1171733" cy="1171733"/>
          </a:xfrm>
          <a:prstGeom prst="rect">
            <a:avLst/>
          </a:prstGeom>
        </p:spPr>
      </p:pic>
      <p:pic>
        <p:nvPicPr>
          <p:cNvPr id="47" name="Google Shape;229;p10" descr="Logotipo&#10;&#10;Descrição gerada automaticamente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7012124" y="4904494"/>
            <a:ext cx="924657" cy="307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422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Arquitetura do Sistema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" y="910669"/>
            <a:ext cx="6696791" cy="5762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11" name="Subtítulo 6"/>
          <p:cNvSpPr>
            <a:spLocks noGrp="1"/>
          </p:cNvSpPr>
          <p:nvPr>
            <p:ph type="subTitle" idx="1"/>
          </p:nvPr>
        </p:nvSpPr>
        <p:spPr>
          <a:xfrm>
            <a:off x="7578811" y="2608368"/>
            <a:ext cx="4294137" cy="2622659"/>
          </a:xfrm>
        </p:spPr>
        <p:txBody>
          <a:bodyPr/>
          <a:lstStyle/>
          <a:p>
            <a:pPr algn="ctr"/>
            <a:r>
              <a:rPr lang="pt-BR" noProof="1"/>
              <a:t>Para esta aplicação, o processo considerado </a:t>
            </a:r>
            <a:r>
              <a:rPr lang="pt-BR" b="1" noProof="1"/>
              <a:t>Cliente</a:t>
            </a:r>
            <a:r>
              <a:rPr lang="pt-BR" noProof="1"/>
              <a:t> </a:t>
            </a:r>
            <a:r>
              <a:rPr lang="pt-BR" b="1" noProof="1"/>
              <a:t>será o navegador do usuário</a:t>
            </a:r>
            <a:r>
              <a:rPr lang="pt-BR" noProof="1"/>
              <a:t>, que troca mensagens com o </a:t>
            </a:r>
            <a:r>
              <a:rPr lang="pt-BR" b="1" noProof="1"/>
              <a:t>processo Servidor sendo executado no servidor Web</a:t>
            </a:r>
            <a:r>
              <a:rPr lang="pt-BR" noProof="1"/>
              <a:t>.</a:t>
            </a:r>
          </a:p>
          <a:p>
            <a:pPr algn="ctr"/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166540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o Número do Slide 24">
            <a:extLst>
              <a:ext uri="{FF2B5EF4-FFF2-40B4-BE49-F238E27FC236}">
                <a16:creationId xmlns:a16="http://schemas.microsoft.com/office/drawing/2014/main" xmlns="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231231" y="87111"/>
            <a:ext cx="9555320" cy="720000"/>
          </a:xfrm>
        </p:spPr>
        <p:txBody>
          <a:bodyPr rtlCol="0"/>
          <a:lstStyle/>
          <a:p>
            <a:pPr algn="l"/>
            <a:r>
              <a:rPr lang="pt-BR" dirty="0">
                <a:solidFill>
                  <a:schemeClr val="tx1"/>
                </a:solidFill>
              </a:rPr>
              <a:t>Modelo de Dados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8246076" y="2133601"/>
            <a:ext cx="3626872" cy="3048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Notação </a:t>
            </a:r>
            <a:r>
              <a:rPr lang="pt-BR" dirty="0"/>
              <a:t>do </a:t>
            </a:r>
            <a:r>
              <a:rPr lang="pt-BR" b="1" dirty="0"/>
              <a:t>pé de </a:t>
            </a:r>
            <a:r>
              <a:rPr lang="pt-BR" b="1" dirty="0" smtClean="0"/>
              <a:t>galinha </a:t>
            </a:r>
            <a:r>
              <a:rPr lang="pt-BR" dirty="0" smtClean="0"/>
              <a:t>(</a:t>
            </a:r>
            <a:r>
              <a:rPr lang="pt-BR" dirty="0"/>
              <a:t>anotação </a:t>
            </a:r>
            <a:r>
              <a:rPr lang="pt-BR" dirty="0" smtClean="0"/>
              <a:t>Martin</a:t>
            </a:r>
            <a:r>
              <a:rPr lang="pt-BR" dirty="0" smtClean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b="1" dirty="0" smtClean="0"/>
              <a:t>MySQL</a:t>
            </a:r>
            <a:endParaRPr lang="pt-BR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associativa de </a:t>
            </a:r>
            <a:r>
              <a:rPr lang="pt-BR" b="1" dirty="0" smtClean="0"/>
              <a:t>Receita</a:t>
            </a:r>
            <a:r>
              <a:rPr lang="pt-BR" dirty="0" smtClean="0"/>
              <a:t> </a:t>
            </a:r>
            <a:r>
              <a:rPr lang="pt-BR" dirty="0" smtClean="0"/>
              <a:t>e </a:t>
            </a:r>
            <a:r>
              <a:rPr lang="pt-BR" b="1" dirty="0" smtClean="0"/>
              <a:t>Ingrediente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 smtClean="0"/>
              <a:t>Tabela central </a:t>
            </a:r>
            <a:r>
              <a:rPr lang="pt-BR" b="1" dirty="0" smtClean="0"/>
              <a:t>Receita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9" y="895100"/>
            <a:ext cx="7736579" cy="5266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57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sz="4800" noProof="1"/>
              <a:t>Gestão do Projeto</a:t>
            </a:r>
            <a:endParaRPr lang="pt-BR" sz="4500" noProof="1"/>
          </a:p>
        </p:txBody>
      </p:sp>
      <p:sp>
        <p:nvSpPr>
          <p:cNvPr id="32" name="Espaço Reservado para o Número do Slide 31">
            <a:extLst>
              <a:ext uri="{FF2B5EF4-FFF2-40B4-BE49-F238E27FC236}">
                <a16:creationId xmlns:a16="http://schemas.microsoft.com/office/drawing/2014/main" xmlns="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pt-BR" noProof="1" smtClean="0"/>
              <a:pPr rtl="0"/>
              <a:t>8</a:t>
            </a:fld>
            <a:endParaRPr lang="pt-BR" noProof="1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31" name="Google Shape;229;p10" descr="Logotipo&#10;&#10;Descrição gerada automaticament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77053" y="1786034"/>
            <a:ext cx="1937570" cy="67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26;p10" descr="Logotipo&#10;&#10;Descrição gerada automaticamente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112107" y="1537639"/>
            <a:ext cx="3006913" cy="116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0" y="2674114"/>
            <a:ext cx="4792150" cy="3443416"/>
          </a:xfrm>
          <a:prstGeom prst="rect">
            <a:avLst/>
          </a:prstGeom>
        </p:spPr>
      </p:pic>
      <p:pic>
        <p:nvPicPr>
          <p:cNvPr id="35" name="Imagem 34"/>
          <p:cNvPicPr/>
          <p:nvPr/>
        </p:nvPicPr>
        <p:blipFill rotWithShape="1">
          <a:blip r:embed="rId7"/>
          <a:srcRect t="6994"/>
          <a:stretch/>
        </p:blipFill>
        <p:spPr>
          <a:xfrm>
            <a:off x="6071092" y="2674114"/>
            <a:ext cx="5313601" cy="34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xmlns="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8948" y="6385422"/>
            <a:ext cx="288000" cy="288000"/>
          </a:xfrm>
        </p:spPr>
        <p:txBody>
          <a:bodyPr rtlCol="0"/>
          <a:lstStyle/>
          <a:p>
            <a:pPr rtl="0"/>
            <a:fld id="{B67B645E-C5E5-4727-B977-D372A0AA71D9}" type="slidenum">
              <a:rPr lang="pt-BR" noProof="1" dirty="0" smtClean="0"/>
              <a:pPr rtl="0"/>
              <a:t>9</a:t>
            </a:fld>
            <a:endParaRPr lang="pt-BR" noProof="1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65727" y="2392254"/>
            <a:ext cx="3863221" cy="1459741"/>
          </a:xfrm>
        </p:spPr>
        <p:txBody>
          <a:bodyPr rtlCol="0"/>
          <a:lstStyle/>
          <a:p>
            <a:r>
              <a:rPr lang="pt-BR" dirty="0"/>
              <a:t>Apresentação </a:t>
            </a:r>
            <a:r>
              <a:rPr lang="pt-BR" dirty="0" smtClean="0"/>
              <a:t>do </a:t>
            </a:r>
            <a:r>
              <a:rPr lang="pt-BR" dirty="0"/>
              <a:t>Sistema</a:t>
            </a:r>
            <a:endParaRPr lang="pt-BR" noProof="1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409" y="87111"/>
            <a:ext cx="1892875" cy="1115613"/>
          </a:xfrm>
          <a:prstGeom prst="rect">
            <a:avLst/>
          </a:prstGeom>
        </p:spPr>
      </p:pic>
      <p:pic>
        <p:nvPicPr>
          <p:cNvPr id="5" name="Espaço Reservado para Imagem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01" t="-6257" r="8400" b="551"/>
          <a:stretch/>
        </p:blipFill>
        <p:spPr>
          <a:xfrm>
            <a:off x="2413686" y="377265"/>
            <a:ext cx="5099223" cy="4870998"/>
          </a:xfrm>
        </p:spPr>
      </p:pic>
    </p:spTree>
    <p:extLst>
      <p:ext uri="{BB962C8B-B14F-4D97-AF65-F5344CB8AC3E}">
        <p14:creationId xmlns:p14="http://schemas.microsoft.com/office/powerpoint/2010/main" val="29732815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255_TF66835393" id="{5D0D3EA3-50F9-484D-B76F-38AEECFCDA8B}" vid="{A6B774DC-6718-43F4-B802-0FBB4EB58F8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esferas azuis</Template>
  <TotalTime>0</TotalTime>
  <Words>262</Words>
  <Application>Microsoft Office PowerPoint</Application>
  <PresentationFormat>Widescreen</PresentationFormat>
  <Paragraphs>77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Tema do Office</vt:lpstr>
      <vt:lpstr>Lista de compras inteligente</vt:lpstr>
      <vt:lpstr>O que é a Lista de Compras Inteligente?</vt:lpstr>
      <vt:lpstr>Motivação</vt:lpstr>
      <vt:lpstr>Vantagens</vt:lpstr>
      <vt:lpstr>Tecnologias</vt:lpstr>
      <vt:lpstr>Arquitetura do Sistema</vt:lpstr>
      <vt:lpstr>Modelo de Dados</vt:lpstr>
      <vt:lpstr>Gestão do Projeto</vt:lpstr>
      <vt:lpstr>Apresentação do Sistema</vt:lpstr>
      <vt:lpstr>Trabalhos Futuros</vt:lpstr>
      <vt:lpstr>Desafios e Aprendizados</vt:lpstr>
      <vt:lpstr>Obrigado 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2021-11-09T22:32:06Z</dcterms:created>
  <dcterms:modified xsi:type="dcterms:W3CDTF">2021-11-19T22:22:33Z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